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11"/>
  </p:notesMasterIdLst>
  <p:handoutMasterIdLst>
    <p:handoutMasterId r:id="rId12"/>
  </p:handoutMasterIdLst>
  <p:sldIdLst>
    <p:sldId id="315" r:id="rId5"/>
    <p:sldId id="266" r:id="rId6"/>
    <p:sldId id="256" r:id="rId7"/>
    <p:sldId id="310" r:id="rId8"/>
    <p:sldId id="320" r:id="rId9"/>
    <p:sldId id="31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388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51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745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603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75813" y="0"/>
            <a:ext cx="4016188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134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7178" y="1361923"/>
            <a:ext cx="6623040" cy="1421898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EA5BF-04A6-2B17-0703-8419C4DB97F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7399" y="2916772"/>
            <a:ext cx="6622819" cy="2852639"/>
          </a:xfrm>
        </p:spPr>
        <p:txBody>
          <a:bodyPr anchor="t"/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2000" b="0"/>
            </a:lvl1pPr>
            <a:lvl2pPr>
              <a:lnSpc>
                <a:spcPct val="125000"/>
              </a:lnSpc>
              <a:spcAft>
                <a:spcPts val="600"/>
              </a:spcAft>
              <a:defRPr/>
            </a:lvl2pPr>
            <a:lvl3pPr>
              <a:lnSpc>
                <a:spcPct val="125000"/>
              </a:lnSpc>
              <a:spcAft>
                <a:spcPts val="600"/>
              </a:spcAft>
              <a:defRPr/>
            </a:lvl3pPr>
            <a:lvl4pPr>
              <a:lnSpc>
                <a:spcPct val="125000"/>
              </a:lnSpc>
              <a:spcAft>
                <a:spcPts val="600"/>
              </a:spcAft>
              <a:defRPr/>
            </a:lvl4pPr>
            <a:lvl5pPr>
              <a:lnSpc>
                <a:spcPct val="125000"/>
              </a:lnSpc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6144405"/>
            <a:ext cx="8150087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6532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ooter Placeholder 7">
            <a:extLst>
              <a:ext uri="{FF2B5EF4-FFF2-40B4-BE49-F238E27FC236}">
                <a16:creationId xmlns:a16="http://schemas.microsoft.com/office/drawing/2014/main" id="{182CF530-D736-4104-8678-850EEDF99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7178" y="6309360"/>
            <a:ext cx="6623040" cy="457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9" name="Date Placeholder 5">
            <a:extLst>
              <a:ext uri="{FF2B5EF4-FFF2-40B4-BE49-F238E27FC236}">
                <a16:creationId xmlns:a16="http://schemas.microsoft.com/office/drawing/2014/main" id="{8DEDB7CE-711E-4E43-9450-4C7BECE2FC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79537" y="6309360"/>
            <a:ext cx="1885598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9">
            <a:extLst>
              <a:ext uri="{FF2B5EF4-FFF2-40B4-BE49-F238E27FC236}">
                <a16:creationId xmlns:a16="http://schemas.microsoft.com/office/drawing/2014/main" id="{F5D9588C-9E6B-42F6-8B42-D1838862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42523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79D74E-6357-D3E7-30C0-09B4B82BA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3482" y="1095507"/>
            <a:ext cx="3997653" cy="50168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34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8" y="1034477"/>
            <a:ext cx="9380431" cy="2614551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94ADB5-E70F-B672-CBEB-D8194AEA79D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6177" y="3649028"/>
            <a:ext cx="9380431" cy="2164715"/>
          </a:xfrm>
        </p:spPr>
        <p:txBody>
          <a:bodyPr anchor="t"/>
          <a:lstStyle>
            <a:lvl1pPr marL="0" indent="0">
              <a:lnSpc>
                <a:spcPct val="125000"/>
              </a:lnSpc>
              <a:buNone/>
              <a:defRPr lang="en-US" sz="2400" b="0" kern="1200" spc="1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 lang="en-US" sz="2400" b="0" kern="1200" spc="1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2400" b="0" kern="1200" spc="1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>
              <a:defRPr lang="en-US" sz="2400" b="0" kern="1200" spc="1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2400" b="0" kern="1200" spc="15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935738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2590800"/>
            <a:ext cx="6441412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590800"/>
            <a:ext cx="3522849" cy="3718557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47BB165-F380-48C4-B95B-C09C918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1" y="6309360"/>
            <a:ext cx="5049579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805E9B-6657-4167-BD79-CAC59C0D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EFA1AD-93FB-148E-CFC6-A6E5D996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</p:spTree>
    <p:extLst>
      <p:ext uri="{BB962C8B-B14F-4D97-AF65-F5344CB8AC3E}">
        <p14:creationId xmlns:p14="http://schemas.microsoft.com/office/powerpoint/2010/main" val="16164776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016188" cy="10565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8518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06511" y="1393926"/>
            <a:ext cx="7042570" cy="1626225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EF27B53-079D-232F-8AA5-ED461B34E8D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506741" y="3153103"/>
            <a:ext cx="7042335" cy="2648312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41913" y="6144405"/>
            <a:ext cx="8150087" cy="7135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6412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4F4FDF97-2780-775F-9416-96F7A9066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2" y="6309360"/>
            <a:ext cx="4280135" cy="457200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4" name="Date Placeholder 3">
            <a:extLst>
              <a:ext uri="{FF2B5EF4-FFF2-40B4-BE49-F238E27FC236}">
                <a16:creationId xmlns:a16="http://schemas.microsoft.com/office/drawing/2014/main" id="{A03787D1-4AB7-2166-D4DB-A3878CBB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6511" y="6309360"/>
            <a:ext cx="1513289" cy="4572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dirty="0">
                <a:solidFill>
                  <a:schemeClr val="tx2"/>
                </a:solidFill>
              </a:rPr>
              <a:t>9/8/20XX</a:t>
            </a:r>
            <a:endParaRPr lang="en-US" dirty="0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4F8C5CD2-BF99-0846-2E4A-179E6C459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800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702" r:id="rId13"/>
    <p:sldLayoutId id="2147483704" r:id="rId14"/>
    <p:sldLayoutId id="2147483705" r:id="rId15"/>
    <p:sldLayoutId id="2147483682" r:id="rId16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pPr algn="ctr"/>
            <a:r>
              <a:rPr lang="ru-KZ" sz="3100" dirty="0"/>
              <a:t>Интерактивный режим работы с базой данных.</a:t>
            </a:r>
            <a:br>
              <a:rPr lang="ru-RU" sz="3100" dirty="0"/>
            </a:br>
            <a:br>
              <a:rPr lang="ru-KZ" sz="3100" dirty="0"/>
            </a:br>
            <a:r>
              <a:rPr lang="ru-KZ" sz="3100" dirty="0"/>
              <a:t>Создание, редактирование и удаление таблиц</a:t>
            </a:r>
            <a:br>
              <a:rPr lang="ru-KZ" dirty="0"/>
            </a:b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FDE6B89-9484-4E50-8387-C55E031D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140" y="1797352"/>
            <a:ext cx="8316685" cy="739020"/>
          </a:xfrm>
        </p:spPr>
        <p:txBody>
          <a:bodyPr>
            <a:normAutofit fontScale="90000"/>
          </a:bodyPr>
          <a:lstStyle/>
          <a:p>
            <a:r>
              <a:rPr lang="ru-KZ" dirty="0"/>
              <a:t>Что такое интерактивный режим работы с СУБД?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0EB58E2-A9A0-481A-8B5B-381B836CE4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04800" y="2471059"/>
            <a:ext cx="7728857" cy="3668468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KZ" dirty="0"/>
              <a:t>🔹 </a:t>
            </a:r>
            <a:r>
              <a:rPr lang="ru-KZ" sz="1800" dirty="0"/>
              <a:t>Это режим, в котором пользователь непосредственно вводит SQL-запросы в консоли или графическом интерфейсе клиента СУБД (</a:t>
            </a:r>
            <a:r>
              <a:rPr lang="ru-KZ" sz="1800" dirty="0" err="1"/>
              <a:t>PgAdmin</a:t>
            </a:r>
            <a:r>
              <a:rPr lang="ru-KZ" sz="1800" dirty="0"/>
              <a:t>, SSMS, </a:t>
            </a:r>
            <a:r>
              <a:rPr lang="ru-KZ" sz="1800" dirty="0" err="1"/>
              <a:t>DBeaver</a:t>
            </a:r>
            <a:r>
              <a:rPr lang="ru-KZ" sz="1800" dirty="0"/>
              <a:t>, MySQL </a:t>
            </a:r>
            <a:r>
              <a:rPr lang="ru-KZ" sz="1800" dirty="0" err="1"/>
              <a:t>Workbench</a:t>
            </a:r>
            <a:r>
              <a:rPr lang="ru-KZ" sz="1800" dirty="0"/>
              <a:t> и др.).</a:t>
            </a:r>
          </a:p>
          <a:p>
            <a:r>
              <a:rPr lang="ru-KZ" sz="1800" dirty="0"/>
              <a:t>🔹 </a:t>
            </a:r>
            <a:r>
              <a:rPr lang="ru-RU" sz="1800" dirty="0"/>
              <a:t>Интерактивный режим — важный инструмент администратора и разработчика. Он: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/>
              <a:t>Позволяет гибко управлять базой данных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/>
              <a:t>Удобен для отладки SQL-кода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/>
              <a:t>Необходим для оперативной диагностики и управления данными</a:t>
            </a:r>
          </a:p>
          <a:p>
            <a:pPr algn="just"/>
            <a:endParaRPr lang="ru-K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299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0343" y="1034477"/>
            <a:ext cx="9949543" cy="2614551"/>
          </a:xfr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ru-KZ" sz="3600" dirty="0"/>
              <a:t>Создание, редактирование и удаление таблиц</a:t>
            </a:r>
            <a:endParaRPr lang="ru-KZ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549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D3192-D337-8C2E-FAAC-9B46B5DFBD2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201887" y="1404256"/>
            <a:ext cx="7140362" cy="4245429"/>
          </a:xfrm>
        </p:spPr>
        <p:txBody>
          <a:bodyPr>
            <a:normAutofit fontScale="85000" lnSpcReduction="20000"/>
          </a:bodyPr>
          <a:lstStyle/>
          <a:p>
            <a:r>
              <a:rPr lang="ru-KZ" b="1" dirty="0"/>
              <a:t>Оператор CREATE TABLE</a:t>
            </a:r>
            <a:endParaRPr lang="ru-KZ" dirty="0"/>
          </a:p>
          <a:p>
            <a:r>
              <a:rPr lang="ru-KZ" dirty="0"/>
              <a:t>Создание пустой таблицы с заданным списком столбцов и их типа данных:</a:t>
            </a:r>
          </a:p>
          <a:p>
            <a:r>
              <a:rPr lang="ru-KZ" b="1" dirty="0"/>
              <a:t>CREATE TABLE </a:t>
            </a:r>
            <a:r>
              <a:rPr lang="ru-KZ" dirty="0" err="1"/>
              <a:t>Students</a:t>
            </a:r>
            <a:r>
              <a:rPr lang="ru-KZ" dirty="0"/>
              <a:t> (</a:t>
            </a:r>
          </a:p>
          <a:p>
            <a:r>
              <a:rPr lang="ru-KZ" dirty="0"/>
              <a:t>    </a:t>
            </a:r>
            <a:r>
              <a:rPr lang="ru-KZ" dirty="0" err="1"/>
              <a:t>StudentID</a:t>
            </a:r>
            <a:r>
              <a:rPr lang="ru-KZ" dirty="0"/>
              <a:t> INT PRIMARY KEY,</a:t>
            </a:r>
          </a:p>
          <a:p>
            <a:r>
              <a:rPr lang="ru-KZ" dirty="0"/>
              <a:t>    </a:t>
            </a:r>
            <a:r>
              <a:rPr lang="ru-KZ" dirty="0" err="1"/>
              <a:t>FullName</a:t>
            </a:r>
            <a:r>
              <a:rPr lang="ru-KZ" dirty="0"/>
              <a:t> VARCHAR(100) NOT NULL,</a:t>
            </a:r>
          </a:p>
          <a:p>
            <a:r>
              <a:rPr lang="ru-KZ" dirty="0"/>
              <a:t>    </a:t>
            </a:r>
            <a:r>
              <a:rPr lang="ru-KZ" dirty="0" err="1"/>
              <a:t>BirthDate</a:t>
            </a:r>
            <a:r>
              <a:rPr lang="ru-KZ" dirty="0"/>
              <a:t> DATE,</a:t>
            </a:r>
          </a:p>
          <a:p>
            <a:r>
              <a:rPr lang="ru-KZ" dirty="0"/>
              <a:t>    </a:t>
            </a:r>
            <a:r>
              <a:rPr lang="ru-KZ" dirty="0" err="1"/>
              <a:t>GroupID</a:t>
            </a:r>
            <a:r>
              <a:rPr lang="ru-KZ" dirty="0"/>
              <a:t> INT,</a:t>
            </a:r>
          </a:p>
          <a:p>
            <a:r>
              <a:rPr lang="ru-KZ" dirty="0"/>
              <a:t>    GPA DECIMAL(3,2)</a:t>
            </a:r>
          </a:p>
          <a:p>
            <a:r>
              <a:rPr lang="ru-KZ" dirty="0"/>
              <a:t>);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5E0769-6CB9-FE7F-4C36-8DE501F64BDB}"/>
              </a:ext>
            </a:extLst>
          </p:cNvPr>
          <p:cNvSpPr txBox="1"/>
          <p:nvPr/>
        </p:nvSpPr>
        <p:spPr>
          <a:xfrm>
            <a:off x="4354286" y="468479"/>
            <a:ext cx="650965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2800" b="1" dirty="0"/>
              <a:t>Создание таблиц</a:t>
            </a:r>
            <a:endParaRPr lang="ru-KZ" sz="2800" dirty="0"/>
          </a:p>
        </p:txBody>
      </p:sp>
    </p:spTree>
    <p:extLst>
      <p:ext uri="{BB962C8B-B14F-4D97-AF65-F5344CB8AC3E}">
        <p14:creationId xmlns:p14="http://schemas.microsoft.com/office/powerpoint/2010/main" val="4065057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2528E9D-AEB5-7F6A-950D-04A2BD985A2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74170" y="1175657"/>
            <a:ext cx="7815943" cy="5040086"/>
          </a:xfrm>
        </p:spPr>
        <p:txBody>
          <a:bodyPr>
            <a:normAutofit fontScale="85000" lnSpcReduction="20000"/>
          </a:bodyPr>
          <a:lstStyle/>
          <a:p>
            <a:r>
              <a:rPr lang="ru-KZ" b="1" dirty="0"/>
              <a:t>Оператор ALTER TABLE</a:t>
            </a:r>
            <a:endParaRPr lang="ru-KZ" dirty="0"/>
          </a:p>
          <a:p>
            <a:r>
              <a:rPr lang="ru-KZ" dirty="0"/>
              <a:t>🔹 Добавление столбца:</a:t>
            </a:r>
          </a:p>
          <a:p>
            <a:r>
              <a:rPr lang="ru-KZ" b="1" dirty="0"/>
              <a:t>ALTER TABLE </a:t>
            </a:r>
            <a:r>
              <a:rPr lang="ru-KZ" dirty="0" err="1"/>
              <a:t>Students</a:t>
            </a:r>
            <a:r>
              <a:rPr lang="ru-KZ" dirty="0"/>
              <a:t> ADD </a:t>
            </a:r>
            <a:r>
              <a:rPr lang="ru-KZ" dirty="0" err="1"/>
              <a:t>Email</a:t>
            </a:r>
            <a:r>
              <a:rPr lang="ru-KZ" dirty="0"/>
              <a:t> VARCHAR(255);</a:t>
            </a:r>
          </a:p>
          <a:p>
            <a:r>
              <a:rPr lang="ru-KZ" dirty="0"/>
              <a:t>🔹 Изменение типа данных:</a:t>
            </a:r>
          </a:p>
          <a:p>
            <a:r>
              <a:rPr lang="ru-KZ" dirty="0"/>
              <a:t>ALTER TABLE </a:t>
            </a:r>
            <a:r>
              <a:rPr lang="ru-KZ" dirty="0" err="1"/>
              <a:t>Students</a:t>
            </a:r>
            <a:r>
              <a:rPr lang="ru-KZ" dirty="0"/>
              <a:t> ALTER COLUMN GPA TYPE FLOAT;</a:t>
            </a:r>
          </a:p>
          <a:p>
            <a:r>
              <a:rPr lang="ru-KZ" dirty="0"/>
              <a:t>🔹 Удаление столбца:</a:t>
            </a:r>
          </a:p>
          <a:p>
            <a:r>
              <a:rPr lang="ru-KZ" dirty="0"/>
              <a:t>ALTER TABLE </a:t>
            </a:r>
            <a:r>
              <a:rPr lang="ru-KZ" dirty="0" err="1"/>
              <a:t>Students</a:t>
            </a:r>
            <a:r>
              <a:rPr lang="ru-KZ" dirty="0"/>
              <a:t> DROP COLUMN </a:t>
            </a:r>
            <a:r>
              <a:rPr lang="ru-KZ" dirty="0" err="1"/>
              <a:t>Email</a:t>
            </a:r>
            <a:r>
              <a:rPr lang="ru-KZ" dirty="0"/>
              <a:t>;</a:t>
            </a:r>
          </a:p>
          <a:p>
            <a:r>
              <a:rPr lang="ru-KZ" dirty="0"/>
              <a:t>🔹 Добавление ограничения:</a:t>
            </a:r>
          </a:p>
          <a:p>
            <a:r>
              <a:rPr lang="ru-KZ" dirty="0"/>
              <a:t>ALTER TABLE </a:t>
            </a:r>
            <a:r>
              <a:rPr lang="ru-KZ" dirty="0" err="1"/>
              <a:t>Students</a:t>
            </a:r>
            <a:endParaRPr lang="ru-KZ" dirty="0"/>
          </a:p>
          <a:p>
            <a:r>
              <a:rPr lang="ru-KZ" dirty="0"/>
              <a:t>ADD CONSTRAINT </a:t>
            </a:r>
            <a:r>
              <a:rPr lang="ru-KZ" dirty="0" err="1"/>
              <a:t>FK_Group</a:t>
            </a:r>
            <a:r>
              <a:rPr lang="ru-KZ" dirty="0"/>
              <a:t> FOREIGN KEY (</a:t>
            </a:r>
            <a:r>
              <a:rPr lang="ru-KZ" dirty="0" err="1"/>
              <a:t>GroupID</a:t>
            </a:r>
            <a:r>
              <a:rPr lang="ru-KZ" dirty="0"/>
              <a:t>) REFERENCES </a:t>
            </a:r>
            <a:r>
              <a:rPr lang="ru-KZ" dirty="0" err="1"/>
              <a:t>Groups</a:t>
            </a:r>
            <a:r>
              <a:rPr lang="ru-KZ" dirty="0"/>
              <a:t>(</a:t>
            </a:r>
            <a:r>
              <a:rPr lang="ru-KZ" dirty="0" err="1"/>
              <a:t>GroupID</a:t>
            </a:r>
            <a:r>
              <a:rPr lang="ru-KZ" dirty="0"/>
              <a:t>);</a:t>
            </a:r>
          </a:p>
          <a:p>
            <a:endParaRPr lang="ru-KZ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3C3557-FF1A-BAA4-71D3-222613370F5F}"/>
              </a:ext>
            </a:extLst>
          </p:cNvPr>
          <p:cNvSpPr txBox="1"/>
          <p:nvPr/>
        </p:nvSpPr>
        <p:spPr>
          <a:xfrm>
            <a:off x="500744" y="468480"/>
            <a:ext cx="616131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2800" b="1" dirty="0"/>
              <a:t>Редактирование таблиц</a:t>
            </a:r>
            <a:endParaRPr lang="ru-KZ" sz="2800" dirty="0"/>
          </a:p>
        </p:txBody>
      </p:sp>
    </p:spTree>
    <p:extLst>
      <p:ext uri="{BB962C8B-B14F-4D97-AF65-F5344CB8AC3E}">
        <p14:creationId xmlns:p14="http://schemas.microsoft.com/office/powerpoint/2010/main" val="4225483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CED38E-CEE0-7688-6C98-CBA190ECB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Удаление таблиц</a:t>
            </a:r>
            <a:br>
              <a:rPr lang="ru-KZ" dirty="0"/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BB78FB5-8783-1261-7623-FD525942666C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081525" y="2820147"/>
            <a:ext cx="4869125" cy="3718557"/>
          </a:xfrm>
        </p:spPr>
        <p:txBody>
          <a:bodyPr>
            <a:normAutofit/>
          </a:bodyPr>
          <a:lstStyle/>
          <a:p>
            <a:r>
              <a:rPr lang="ru-KZ" b="1" dirty="0"/>
              <a:t>Оператор DROP TABLE</a:t>
            </a:r>
            <a:endParaRPr lang="ru-KZ" dirty="0"/>
          </a:p>
          <a:p>
            <a:r>
              <a:rPr lang="ru-KZ" dirty="0"/>
              <a:t>🔹 Удаляет всю структуру и данные таблицы:</a:t>
            </a:r>
          </a:p>
          <a:p>
            <a:r>
              <a:rPr lang="ru-KZ" b="1" dirty="0"/>
              <a:t>DROP TABLE </a:t>
            </a:r>
            <a:r>
              <a:rPr lang="ru-KZ" b="1" dirty="0" err="1"/>
              <a:t>Students</a:t>
            </a:r>
            <a:r>
              <a:rPr lang="ru-KZ" b="1" dirty="0"/>
              <a:t>;</a:t>
            </a:r>
          </a:p>
          <a:p>
            <a:r>
              <a:rPr lang="ru-KZ" dirty="0"/>
              <a:t>🔹 Если на таблицу ссылаются другие (через FOREIGN KEY), сначала нужно удалить эти ограничения.</a:t>
            </a:r>
          </a:p>
          <a:p>
            <a:pPr algn="just"/>
            <a:endParaRPr lang="ru-K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836699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{61971FAD-28F6-4C6F-B8EE-7683269ABABE}TF2b9189fa-8f70-44c5-a025-8c7b018ae2a9a796464d_win32-1d960f5e6b5e</Template>
  <TotalTime>3780</TotalTime>
  <Words>242</Words>
  <Application>Microsoft Office PowerPoint</Application>
  <PresentationFormat>Широкоэкранный</PresentationFormat>
  <Paragraphs>38</Paragraphs>
  <Slides>6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Meiryo</vt:lpstr>
      <vt:lpstr>Arial</vt:lpstr>
      <vt:lpstr>Calibri</vt:lpstr>
      <vt:lpstr>Corbel</vt:lpstr>
      <vt:lpstr>Wingdings</vt:lpstr>
      <vt:lpstr>ShojiVTI</vt:lpstr>
      <vt:lpstr>Интерактивный режим работы с базой данных.  Создание, редактирование и удаление таблиц </vt:lpstr>
      <vt:lpstr>Что такое интерактивный режим работы с СУБД?</vt:lpstr>
      <vt:lpstr>Создание, редактирование и удаление таблиц</vt:lpstr>
      <vt:lpstr>Презентация PowerPoint</vt:lpstr>
      <vt:lpstr>Презентация PowerPoint</vt:lpstr>
      <vt:lpstr>Удаление таблиц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asem Turarbek</dc:creator>
  <cp:lastModifiedBy>asem Turarbek</cp:lastModifiedBy>
  <cp:revision>10</cp:revision>
  <dcterms:created xsi:type="dcterms:W3CDTF">2025-06-29T15:56:56Z</dcterms:created>
  <dcterms:modified xsi:type="dcterms:W3CDTF">2025-10-29T13:59:23Z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